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sldIdLst>
    <p:sldId id="256" r:id="rId2"/>
    <p:sldId id="257" r:id="rId3"/>
    <p:sldId id="258" r:id="rId4"/>
    <p:sldId id="28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9" r:id="rId25"/>
    <p:sldId id="285" r:id="rId26"/>
    <p:sldId id="278" r:id="rId27"/>
    <p:sldId id="280" r:id="rId28"/>
    <p:sldId id="282" r:id="rId29"/>
    <p:sldId id="281" r:id="rId30"/>
    <p:sldId id="283" r:id="rId31"/>
    <p:sldId id="284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2E840-E2C4-4400-A654-F8EA6A1EFFE9}" v="7" dt="2025-11-20T15:58:28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13483-A24C-97DB-1FAB-B1EE383D6793}"/>
              </a:ext>
            </a:extLst>
          </p:cNvPr>
          <p:cNvSpPr/>
          <p:nvPr/>
        </p:nvSpPr>
        <p:spPr>
          <a:xfrm>
            <a:off x="5067300" y="-429"/>
            <a:ext cx="7142987" cy="6857571"/>
          </a:xfrm>
          <a:prstGeom prst="rect">
            <a:avLst/>
          </a:prstGeom>
          <a:gradFill>
            <a:gsLst>
              <a:gs pos="0">
                <a:srgbClr val="FF411C"/>
              </a:gs>
              <a:gs pos="100000">
                <a:srgbClr val="92248E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BF15A-228E-7325-6D7D-982EA5375DC4}"/>
              </a:ext>
            </a:extLst>
          </p:cNvPr>
          <p:cNvSpPr/>
          <p:nvPr/>
        </p:nvSpPr>
        <p:spPr>
          <a:xfrm>
            <a:off x="5067301" y="0"/>
            <a:ext cx="7158340" cy="6858000"/>
          </a:xfrm>
          <a:prstGeom prst="rect">
            <a:avLst/>
          </a:prstGeom>
          <a:gradFill>
            <a:gsLst>
              <a:gs pos="27000">
                <a:srgbClr val="DA002F">
                  <a:alpha val="6000"/>
                </a:srgbClr>
              </a:gs>
              <a:gs pos="98000">
                <a:srgbClr val="9B3597">
                  <a:alpha val="72941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BC545E-CFDF-A40B-046E-AEC9E529B81C}"/>
              </a:ext>
            </a:extLst>
          </p:cNvPr>
          <p:cNvSpPr/>
          <p:nvPr/>
        </p:nvSpPr>
        <p:spPr>
          <a:xfrm rot="10800000">
            <a:off x="5067300" y="4571999"/>
            <a:ext cx="7158340" cy="2286000"/>
          </a:xfrm>
          <a:prstGeom prst="rect">
            <a:avLst/>
          </a:prstGeom>
          <a:gradFill>
            <a:gsLst>
              <a:gs pos="28000">
                <a:srgbClr val="FF907A">
                  <a:alpha val="40000"/>
                </a:srgbClr>
              </a:gs>
              <a:gs pos="100000">
                <a:srgbClr val="DA002F">
                  <a:alpha val="2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0503D3-D62B-0038-E24C-05C4B676AF66}"/>
              </a:ext>
            </a:extLst>
          </p:cNvPr>
          <p:cNvSpPr/>
          <p:nvPr/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2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513832" cy="288950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568" y="4974336"/>
            <a:ext cx="5715000" cy="148132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673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7566" y="6455664"/>
            <a:ext cx="290257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425" y="6455664"/>
            <a:ext cx="2986167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927AFB-A171-440E-85AE-8173A49EBA6A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8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2555FD-4C27-26F9-D396-F44BD2552350}"/>
              </a:ext>
            </a:extLst>
          </p:cNvPr>
          <p:cNvSpPr/>
          <p:nvPr/>
        </p:nvSpPr>
        <p:spPr>
          <a:xfrm flipH="1"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D9F56-D5FE-5416-E898-561CCD18E63E}"/>
              </a:ext>
            </a:extLst>
          </p:cNvPr>
          <p:cNvSpPr/>
          <p:nvPr/>
        </p:nvSpPr>
        <p:spPr>
          <a:xfrm>
            <a:off x="-7226" y="2522"/>
            <a:ext cx="12210294" cy="685547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E312D2-549E-F681-7F68-B8AAD2F7696A}"/>
              </a:ext>
            </a:extLst>
          </p:cNvPr>
          <p:cNvSpPr/>
          <p:nvPr/>
        </p:nvSpPr>
        <p:spPr>
          <a:xfrm rot="10800000" flipH="1">
            <a:off x="383414" y="0"/>
            <a:ext cx="11826874" cy="6858000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4FFFC-E214-3024-4ED7-32DAAA7A66E0}"/>
              </a:ext>
            </a:extLst>
          </p:cNvPr>
          <p:cNvSpPr/>
          <p:nvPr/>
        </p:nvSpPr>
        <p:spPr>
          <a:xfrm rot="5400000" flipH="1">
            <a:off x="4945773" y="-4953002"/>
            <a:ext cx="2286000" cy="12192001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3C23C4-6670-C4D3-CA25-EAF7EB91AC78}"/>
              </a:ext>
            </a:extLst>
          </p:cNvPr>
          <p:cNvSpPr/>
          <p:nvPr/>
        </p:nvSpPr>
        <p:spPr>
          <a:xfrm rot="10800000">
            <a:off x="3048" y="-5047"/>
            <a:ext cx="12188952" cy="6420678"/>
          </a:xfrm>
          <a:prstGeom prst="rect">
            <a:avLst/>
          </a:prstGeom>
          <a:gradFill>
            <a:gsLst>
              <a:gs pos="0">
                <a:srgbClr val="FA0036">
                  <a:alpha val="22000"/>
                </a:srgbClr>
              </a:gs>
              <a:gs pos="52000">
                <a:srgbClr val="FF907A">
                  <a:alpha val="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9AED1-BD83-3598-C1F0-DC7ED0150981}"/>
              </a:ext>
            </a:extLst>
          </p:cNvPr>
          <p:cNvSpPr/>
          <p:nvPr/>
        </p:nvSpPr>
        <p:spPr>
          <a:xfrm rot="20481594" flipH="1">
            <a:off x="6172247" y="62627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596896"/>
            <a:ext cx="8933688" cy="3566160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6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9D34E2-F5B0-4166-BCAC-F99A4EBB0C26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0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2FDF1D-424D-4F55-8CAE-9342A40AFD81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2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>
            <a:lvl1pPr>
              <a:defRPr sz="4000" cap="all" spc="7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019B1F-F9E0-40A8-8123-21681C0812EB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67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9FF914-ECFF-A4E1-AD86-108676B324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8606AF-234E-F01C-E350-3E326E5ABE30}"/>
              </a:ext>
            </a:extLst>
          </p:cNvPr>
          <p:cNvSpPr/>
          <p:nvPr/>
        </p:nvSpPr>
        <p:spPr>
          <a:xfrm>
            <a:off x="-11209" y="0"/>
            <a:ext cx="12203208" cy="1698952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FF8463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6AE3A-A1C7-E9CA-615A-87942C8FD35D}"/>
              </a:ext>
            </a:extLst>
          </p:cNvPr>
          <p:cNvSpPr/>
          <p:nvPr/>
        </p:nvSpPr>
        <p:spPr>
          <a:xfrm>
            <a:off x="-11210" y="4199"/>
            <a:ext cx="8126510" cy="1694753"/>
          </a:xfrm>
          <a:prstGeom prst="rect">
            <a:avLst/>
          </a:prstGeom>
          <a:gradFill>
            <a:gsLst>
              <a:gs pos="37000">
                <a:srgbClr val="FF6C4F">
                  <a:alpha val="41961"/>
                </a:srgbClr>
              </a:gs>
              <a:gs pos="99000">
                <a:srgbClr val="DA002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82EBC-AF50-5C78-B731-0C4380660AF5}"/>
              </a:ext>
            </a:extLst>
          </p:cNvPr>
          <p:cNvSpPr/>
          <p:nvPr/>
        </p:nvSpPr>
        <p:spPr>
          <a:xfrm>
            <a:off x="5466" y="-6046"/>
            <a:ext cx="12197741" cy="1694753"/>
          </a:xfrm>
          <a:prstGeom prst="rect">
            <a:avLst/>
          </a:prstGeom>
          <a:gradFill>
            <a:gsLst>
              <a:gs pos="32000">
                <a:srgbClr val="D861D4">
                  <a:alpha val="0"/>
                </a:srgbClr>
              </a:gs>
              <a:gs pos="100000">
                <a:srgbClr val="93258E">
                  <a:alpha val="65882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875520" cy="10332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2203703"/>
            <a:ext cx="9875520" cy="4067623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6AF6F-B60F-4C18-B9AB-ED82420774C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6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103120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005E-1485-423F-B5D4-36E24475CFEE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37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813048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1371" y="1600200"/>
            <a:ext cx="4892656" cy="365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E31E-DF49-445C-800F-5FFC1FA8170B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86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611880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1600200"/>
            <a:ext cx="6135624" cy="4297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1D06-5B5C-452D-81B5-D55337162AD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4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704088"/>
            <a:ext cx="6394704" cy="52120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4B41-77D5-4516-9B41-E9168C96B23B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7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916936" cy="291693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8626" y="704088"/>
            <a:ext cx="7132320" cy="55778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37B679-27F6-4DEC-AE7E-AE12D4B5C168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2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8DFF7-84C4-DA92-2628-88F515669E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58C6A-FFB7-7F91-94AA-423822AA8C38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7B507E-31E7-16F8-CF5C-A1250BA873D8}"/>
              </a:ext>
            </a:extLst>
          </p:cNvPr>
          <p:cNvSpPr/>
          <p:nvPr/>
        </p:nvSpPr>
        <p:spPr>
          <a:xfrm flipH="1">
            <a:off x="8022440" y="6406116"/>
            <a:ext cx="4169557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75488"/>
            <a:ext cx="6400800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856232"/>
            <a:ext cx="6400800" cy="4005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47ADC-E381-68F6-8F09-4B69A1B925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440" y="603504"/>
            <a:ext cx="35538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8DFB-5F24-4AAB-A84B-D248D5DAC033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9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563624"/>
            <a:ext cx="9985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BCA4-07E8-484C-A268-7A7F4DBB4C79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32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1C36B-E56C-A499-1D3F-AC8DC09B0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72D07-FB95-F16C-6535-C8AEB3ACAFA0}"/>
              </a:ext>
            </a:extLst>
          </p:cNvPr>
          <p:cNvSpPr/>
          <p:nvPr/>
        </p:nvSpPr>
        <p:spPr>
          <a:xfrm rot="10800000" flipH="1">
            <a:off x="0" y="6408316"/>
            <a:ext cx="12192000" cy="449684"/>
          </a:xfrm>
          <a:prstGeom prst="rect">
            <a:avLst/>
          </a:prstGeom>
          <a:gradFill>
            <a:gsLst>
              <a:gs pos="14000">
                <a:srgbClr val="FE4A00">
                  <a:alpha val="27843"/>
                </a:srgbClr>
              </a:gs>
              <a:gs pos="100000">
                <a:srgbClr val="DA002F">
                  <a:alpha val="84706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A119A-27E9-C86D-0929-AC7B5A35BD16}"/>
              </a:ext>
            </a:extLst>
          </p:cNvPr>
          <p:cNvSpPr/>
          <p:nvPr/>
        </p:nvSpPr>
        <p:spPr>
          <a:xfrm flipH="1">
            <a:off x="3807553" y="6408316"/>
            <a:ext cx="8384444" cy="449684"/>
          </a:xfrm>
          <a:prstGeom prst="rect">
            <a:avLst/>
          </a:prstGeom>
          <a:gradFill>
            <a:gsLst>
              <a:gs pos="9000">
                <a:srgbClr val="D861D4">
                  <a:alpha val="67843"/>
                </a:srgbClr>
              </a:gs>
              <a:gs pos="99000">
                <a:srgbClr val="92248E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04" y="310896"/>
            <a:ext cx="6858000" cy="92354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6DF379E-0D41-B503-1F7F-4E6B2B90CC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3" y="603504"/>
            <a:ext cx="31925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304" y="1380744"/>
            <a:ext cx="6858000" cy="46085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71286253-1B6C-4476-BA10-7DFF05BDD8C1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9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541EC5E-2E3A-29A5-7F01-3D098A93F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DB1A6A-A82E-C28C-BC71-E59067A1D47F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683A0-4783-F398-8347-7EAF3DEE633C}"/>
              </a:ext>
            </a:extLst>
          </p:cNvPr>
          <p:cNvSpPr/>
          <p:nvPr/>
        </p:nvSpPr>
        <p:spPr>
          <a:xfrm flipH="1">
            <a:off x="8491125" y="6406116"/>
            <a:ext cx="370087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12572"/>
            <a:ext cx="6858000" cy="92354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380744"/>
            <a:ext cx="6858000" cy="46085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917188-FC72-8B54-8EBD-7107C6956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91126" y="603504"/>
            <a:ext cx="3085177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721B-6321-48CC-A06F-4DC67D115E8F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36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00FDF4-E04E-45E3-73D7-9BD1BD2BCA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CA41D-9DCB-DD45-31CF-2ACE1D2C681B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F0C67-B5B9-BA90-0D30-7132F7490891}"/>
              </a:ext>
            </a:extLst>
          </p:cNvPr>
          <p:cNvSpPr/>
          <p:nvPr/>
        </p:nvSpPr>
        <p:spPr>
          <a:xfrm flipH="1">
            <a:off x="5247320" y="6400799"/>
            <a:ext cx="6944677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475488"/>
            <a:ext cx="5440680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567FAE1-288E-FD4A-3F64-DC3B7101D9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A5FBC8-9F7C-5DDE-5C2A-6D231CC88D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4643816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3912" y="1856232"/>
            <a:ext cx="5440680" cy="4005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5913992-B8EA-FD20-FD4D-5B72B7A440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D5DF956-88B4-4B11-B70D-3316C48FAF0D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201357-21DD-EA1C-08A2-FA2DAB2250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205052-C3B6-6D2C-A5A8-3EFDF993E7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1E3123-7D9E-2A08-F196-CDF340945D9D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22AD7-5E04-F73B-69E6-5FA92F998C90}"/>
              </a:ext>
            </a:extLst>
          </p:cNvPr>
          <p:cNvSpPr/>
          <p:nvPr/>
        </p:nvSpPr>
        <p:spPr>
          <a:xfrm flipH="1">
            <a:off x="7284615" y="6400799"/>
            <a:ext cx="4907382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6" y="475488"/>
            <a:ext cx="340156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6681111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4736" y="1856232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AB004D8-8BA8-480E-9129-E735C18CC49D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69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7562434" y="6406116"/>
            <a:ext cx="462956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7"/>
            <a:ext cx="2907792" cy="23774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2843784" cy="511149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62436" y="0"/>
            <a:ext cx="4629564" cy="6409944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4A58DCA-69A1-40C7-8F11-9BD47CD4C93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8305800" y="6406116"/>
            <a:ext cx="3886200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8"/>
            <a:ext cx="2907792" cy="23774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3776472" cy="534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5800" y="0"/>
            <a:ext cx="3886200" cy="640611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DFD5A6-3F5B-4C93-83C0-9BE650DA716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1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270C72-937F-4EEB-59FB-6FC29DF45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ABC61-0C94-EB2C-729D-13A2A74C04A2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3E17B-3D55-4567-37F8-1842ADBFD144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23544"/>
            <a:ext cx="3840480" cy="250545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29184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3511295"/>
            <a:ext cx="6172200" cy="260628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FE0BFE-5A09-4B35-B85E-8253DEA6CAA6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16717-EA73-3C76-64BF-8AA29BC563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60BC6-378A-8F4F-1D44-FA6677F92D4E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C97FE-4F82-FCF7-08CC-137F322BADB5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32688"/>
            <a:ext cx="3392424" cy="318211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9593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4206240"/>
            <a:ext cx="6172200" cy="16459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51324D-67C5-4E93-BC3F-7AE321E5F6D8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57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639FB1-C416-4550-8B7F-818DCA7584C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57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71F3A-3E6D-0DF1-74AB-CC9D04CFA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D10C-5619-54D2-5D2D-E5D0A3E26E93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96777-297F-86C7-883A-2CA5E5F7CD86}"/>
              </a:ext>
            </a:extLst>
          </p:cNvPr>
          <p:cNvSpPr/>
          <p:nvPr/>
        </p:nvSpPr>
        <p:spPr>
          <a:xfrm flipH="1">
            <a:off x="6158536" y="6400799"/>
            <a:ext cx="6033460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0844784" cy="117043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6A79F2-1363-2482-D116-A2760202AE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1984247"/>
            <a:ext cx="6214110" cy="387983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959" y="1984248"/>
            <a:ext cx="3876346" cy="3879839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A390-4D48-496D-9CF9-AA47EC8054B6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2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CCAF72-A322-2B88-2E9E-10B288C831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EF993-7F0D-4ECF-FD85-4AAFAAAF91C6}"/>
              </a:ext>
            </a:extLst>
          </p:cNvPr>
          <p:cNvSpPr/>
          <p:nvPr/>
        </p:nvSpPr>
        <p:spPr>
          <a:xfrm rot="10800000" flipH="1">
            <a:off x="0" y="4571999"/>
            <a:ext cx="12192003" cy="2286219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141E1-516D-D7D9-7CAC-EBABCB077CDD}"/>
              </a:ext>
            </a:extLst>
          </p:cNvPr>
          <p:cNvSpPr/>
          <p:nvPr/>
        </p:nvSpPr>
        <p:spPr>
          <a:xfrm rot="10800000" flipH="1">
            <a:off x="4038600" y="4571779"/>
            <a:ext cx="8151938" cy="2286329"/>
          </a:xfrm>
          <a:prstGeom prst="rect">
            <a:avLst/>
          </a:prstGeom>
          <a:gradFill>
            <a:gsLst>
              <a:gs pos="0">
                <a:srgbClr val="FF5076">
                  <a:alpha val="0"/>
                </a:srgbClr>
              </a:gs>
              <a:gs pos="99000">
                <a:srgbClr val="91049C">
                  <a:alpha val="81961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73ECF1-2707-D092-89EA-AC6D4B79E56F}"/>
              </a:ext>
            </a:extLst>
          </p:cNvPr>
          <p:cNvSpPr/>
          <p:nvPr/>
        </p:nvSpPr>
        <p:spPr>
          <a:xfrm rot="14834054">
            <a:off x="3015414" y="2996601"/>
            <a:ext cx="2352194" cy="3826944"/>
          </a:xfrm>
          <a:custGeom>
            <a:avLst/>
            <a:gdLst>
              <a:gd name="connsiteX0" fmla="*/ 2352194 w 2352194"/>
              <a:gd name="connsiteY0" fmla="*/ 8624 h 3826944"/>
              <a:gd name="connsiteX1" fmla="*/ 749804 w 2352194"/>
              <a:gd name="connsiteY1" fmla="*/ 3826944 h 3826944"/>
              <a:gd name="connsiteX2" fmla="*/ 566692 w 2352194"/>
              <a:gd name="connsiteY2" fmla="*/ 3648149 h 3826944"/>
              <a:gd name="connsiteX3" fmla="*/ 0 w 2352194"/>
              <a:gd name="connsiteY3" fmla="*/ 2181415 h 3826944"/>
              <a:gd name="connsiteX4" fmla="*/ 2181415 w 2352194"/>
              <a:gd name="connsiteY4" fmla="*/ 0 h 382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2194" h="3826944">
                <a:moveTo>
                  <a:pt x="2352194" y="8624"/>
                </a:moveTo>
                <a:lnTo>
                  <a:pt x="749804" y="3826944"/>
                </a:lnTo>
                <a:lnTo>
                  <a:pt x="566692" y="3648149"/>
                </a:lnTo>
                <a:cubicBezTo>
                  <a:pt x="214596" y="3260758"/>
                  <a:pt x="0" y="2746147"/>
                  <a:pt x="0" y="2181415"/>
                </a:cubicBezTo>
                <a:cubicBezTo>
                  <a:pt x="0" y="976653"/>
                  <a:pt x="976652" y="0"/>
                  <a:pt x="2181415" y="0"/>
                </a:cubicBezTo>
                <a:close/>
              </a:path>
            </a:pathLst>
          </a:custGeom>
          <a:gradFill>
            <a:gsLst>
              <a:gs pos="0">
                <a:srgbClr val="FFBCAF">
                  <a:alpha val="33725"/>
                </a:srgbClr>
              </a:gs>
              <a:gs pos="100000">
                <a:srgbClr val="FF907A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FDFDA-46A6-DCC7-FA34-612FC4BF8109}"/>
              </a:ext>
            </a:extLst>
          </p:cNvPr>
          <p:cNvSpPr/>
          <p:nvPr/>
        </p:nvSpPr>
        <p:spPr>
          <a:xfrm flipH="1">
            <a:off x="3047998" y="4571999"/>
            <a:ext cx="9143999" cy="1841109"/>
          </a:xfrm>
          <a:prstGeom prst="rect">
            <a:avLst/>
          </a:prstGeom>
          <a:gradFill>
            <a:gsLst>
              <a:gs pos="0">
                <a:srgbClr val="FF411C">
                  <a:alpha val="29804"/>
                </a:srgbClr>
              </a:gs>
              <a:gs pos="78000">
                <a:srgbClr val="DA002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4791456"/>
            <a:ext cx="10570464" cy="117043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6025896"/>
            <a:ext cx="10579608" cy="4297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C20621E-D3A1-DE2F-A48A-0A5F279572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572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82602B3-F8C3-D957-5C3F-DF1749FA85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152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0E38CC7-EEB9-1AD7-7B03-603746FE3F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C5E238-6443-4E66-ABD7-AFE41A3FA712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153FF4E-D18A-13B0-6B0A-CF7AF0A52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6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E99FD1-4C4F-942E-5C24-C7F30C3E10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093A5D-CF9E-656F-6E4D-BBE26617BBEC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D037C8-31EA-E42D-7880-3FC907A897D8}"/>
              </a:ext>
            </a:extLst>
          </p:cNvPr>
          <p:cNvSpPr/>
          <p:nvPr/>
        </p:nvSpPr>
        <p:spPr>
          <a:xfrm flipH="1">
            <a:off x="4380987" y="6400799"/>
            <a:ext cx="7811009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86200"/>
            <a:ext cx="3649468" cy="204825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72D447-6660-458A-13D3-C4FF070386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18" y="0"/>
            <a:ext cx="3520440" cy="364845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8072" y="704088"/>
            <a:ext cx="6428232" cy="5230368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89BF-AB4A-41EB-BD3C-EE6397432347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12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75F419-3BE9-4269-E538-DB069E0C3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A2F20-DFC9-8EAE-10DC-BC89113C2D4F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C5968-63F8-AF79-49F2-4D9E9C22DD6B}"/>
              </a:ext>
            </a:extLst>
          </p:cNvPr>
          <p:cNvSpPr/>
          <p:nvPr/>
        </p:nvSpPr>
        <p:spPr>
          <a:xfrm flipH="1">
            <a:off x="3626812" y="6400799"/>
            <a:ext cx="8565184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895292" cy="158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3F22A9-E31A-48F3-DD64-8A17645324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2368296"/>
            <a:ext cx="2788920" cy="3429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53128" y="704088"/>
            <a:ext cx="7123176" cy="5175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1CA1-E6E1-4903-A39F-729F30B73A81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8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034161-664F-95F7-2318-8455D39DC5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F5F8B4-8FF0-1254-0A5B-CC22084F6C2D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4E1ECA-F93C-A483-C4F1-29C42597B7D2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6865F-89CC-BE15-EAA2-7DE6517391D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AFE0B0-2261-5CA7-AE61-EDC374B643E3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AA7DB0-DE62-3BEE-FB72-481649D63F9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CEE29-6799-F2C5-729F-491AE62D49D7}"/>
              </a:ext>
            </a:extLst>
          </p:cNvPr>
          <p:cNvSpPr/>
          <p:nvPr/>
        </p:nvSpPr>
        <p:spPr>
          <a:xfrm>
            <a:off x="-18286" y="4719145"/>
            <a:ext cx="12221346" cy="214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4974336"/>
            <a:ext cx="10433304" cy="1444752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60704" y="704088"/>
            <a:ext cx="10661904" cy="3849624"/>
          </a:xfrm>
        </p:spPr>
        <p:txBody>
          <a:bodyPr anchor="b">
            <a:normAutofit/>
          </a:bodyPr>
          <a:lstStyle>
            <a:lvl1pPr marL="0" indent="0" algn="ctr">
              <a:buNone/>
              <a:defRPr sz="2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D80555-5AA0-4039-B1D1-43225C709886}" type="datetime2">
              <a:rPr lang="en-US" smtClean="0"/>
              <a:t>Monday, November 24,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6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B2D57-DDE5-A73E-9F8B-DA3ACB699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6F834-30C7-711B-1DA9-E85C7CC17F11}"/>
              </a:ext>
            </a:extLst>
          </p:cNvPr>
          <p:cNvSpPr/>
          <p:nvPr/>
        </p:nvSpPr>
        <p:spPr>
          <a:xfrm flipH="1">
            <a:off x="18287" y="-2522"/>
            <a:ext cx="12192000" cy="68655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66A7B6-C07F-DDF6-2DA7-A25316E3DB49}"/>
              </a:ext>
            </a:extLst>
          </p:cNvPr>
          <p:cNvSpPr/>
          <p:nvPr/>
        </p:nvSpPr>
        <p:spPr>
          <a:xfrm>
            <a:off x="-7227" y="-5045"/>
            <a:ext cx="12217513" cy="6868091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1767CC-CF27-DF8F-8449-932B71E7F814}"/>
              </a:ext>
            </a:extLst>
          </p:cNvPr>
          <p:cNvSpPr/>
          <p:nvPr/>
        </p:nvSpPr>
        <p:spPr>
          <a:xfrm rot="10800000" flipH="1">
            <a:off x="429475" y="-5045"/>
            <a:ext cx="11788038" cy="6863044"/>
          </a:xfrm>
          <a:prstGeom prst="rect">
            <a:avLst/>
          </a:prstGeom>
          <a:gradFill>
            <a:gsLst>
              <a:gs pos="0">
                <a:srgbClr val="FA0036">
                  <a:alpha val="3922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DF59EC-E66B-10C0-FD29-4F5A7C07CC05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4A4547-53B1-493D-CE90-DA2AB946D64A}"/>
              </a:ext>
            </a:extLst>
          </p:cNvPr>
          <p:cNvSpPr/>
          <p:nvPr/>
        </p:nvSpPr>
        <p:spPr>
          <a:xfrm rot="16200000">
            <a:off x="-900224" y="892997"/>
            <a:ext cx="6860522" cy="5074531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809744"/>
            <a:ext cx="8156448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03504"/>
            <a:ext cx="10543032" cy="4114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5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82FB1-48E5-4F0A-9E9C-35DF3C629227}" type="datetime2">
              <a:rPr lang="en-US" smtClean="0"/>
              <a:t>Monday, November 24,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06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603504"/>
            <a:ext cx="10863072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149A69-19C1-4748-AF82-9FE4A85BF936}" type="datetime2">
              <a:rPr lang="en-US" smtClean="0"/>
              <a:t>Monday, November 24,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4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AFD00E-68E4-2C52-ADE7-B3CCEEF5D3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70C64-A82F-539E-FA22-E9EDFA88F0CB}"/>
              </a:ext>
            </a:extLst>
          </p:cNvPr>
          <p:cNvSpPr/>
          <p:nvPr/>
        </p:nvSpPr>
        <p:spPr>
          <a:xfrm flipH="1">
            <a:off x="-1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51035-B1FE-075C-1780-50D3B30B2326}"/>
              </a:ext>
            </a:extLst>
          </p:cNvPr>
          <p:cNvSpPr/>
          <p:nvPr/>
        </p:nvSpPr>
        <p:spPr>
          <a:xfrm flipH="1">
            <a:off x="-6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594AB-F53B-583B-B352-D96F6BEA3EAE}"/>
              </a:ext>
            </a:extLst>
          </p:cNvPr>
          <p:cNvSpPr/>
          <p:nvPr/>
        </p:nvSpPr>
        <p:spPr>
          <a:xfrm rot="5400000" flipH="1">
            <a:off x="-1890835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16DC94B-3BDB-1A55-CF02-E0ACF543DF06}"/>
              </a:ext>
            </a:extLst>
          </p:cNvPr>
          <p:cNvSpPr/>
          <p:nvPr/>
        </p:nvSpPr>
        <p:spPr>
          <a:xfrm rot="10800000">
            <a:off x="-25" y="875999"/>
            <a:ext cx="2609262" cy="4648800"/>
          </a:xfrm>
          <a:custGeom>
            <a:avLst/>
            <a:gdLst>
              <a:gd name="connsiteX0" fmla="*/ 2324400 w 2609262"/>
              <a:gd name="connsiteY0" fmla="*/ 4648800 h 4648800"/>
              <a:gd name="connsiteX1" fmla="*/ 0 w 2609262"/>
              <a:gd name="connsiteY1" fmla="*/ 2324400 h 4648800"/>
              <a:gd name="connsiteX2" fmla="*/ 2324400 w 2609262"/>
              <a:gd name="connsiteY2" fmla="*/ 0 h 4648800"/>
              <a:gd name="connsiteX3" fmla="*/ 2562056 w 2609262"/>
              <a:gd name="connsiteY3" fmla="*/ 12001 h 4648800"/>
              <a:gd name="connsiteX4" fmla="*/ 2609262 w 2609262"/>
              <a:gd name="connsiteY4" fmla="*/ 19205 h 4648800"/>
              <a:gd name="connsiteX5" fmla="*/ 2609262 w 2609262"/>
              <a:gd name="connsiteY5" fmla="*/ 4629595 h 4648800"/>
              <a:gd name="connsiteX6" fmla="*/ 2562056 w 2609262"/>
              <a:gd name="connsiteY6" fmla="*/ 4636799 h 4648800"/>
              <a:gd name="connsiteX7" fmla="*/ 2324400 w 2609262"/>
              <a:gd name="connsiteY7" fmla="*/ 4648800 h 46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262" h="4648800">
                <a:moveTo>
                  <a:pt x="2324400" y="4648800"/>
                </a:moveTo>
                <a:cubicBezTo>
                  <a:pt x="1040669" y="4648800"/>
                  <a:pt x="0" y="3608131"/>
                  <a:pt x="0" y="2324400"/>
                </a:cubicBezTo>
                <a:cubicBezTo>
                  <a:pt x="0" y="1040669"/>
                  <a:pt x="1040669" y="0"/>
                  <a:pt x="2324400" y="0"/>
                </a:cubicBezTo>
                <a:cubicBezTo>
                  <a:pt x="2404633" y="0"/>
                  <a:pt x="2483917" y="4065"/>
                  <a:pt x="2562056" y="12001"/>
                </a:cubicBezTo>
                <a:lnTo>
                  <a:pt x="2609262" y="19205"/>
                </a:lnTo>
                <a:lnTo>
                  <a:pt x="2609262" y="4629595"/>
                </a:lnTo>
                <a:lnTo>
                  <a:pt x="2562056" y="4636799"/>
                </a:lnTo>
                <a:cubicBezTo>
                  <a:pt x="2483917" y="4644735"/>
                  <a:pt x="2404633" y="4648800"/>
                  <a:pt x="2324400" y="4648800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97458" y="731520"/>
            <a:ext cx="6794097" cy="555955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4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0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36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2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5528E2-81C6-40A8-BAF0-0F7E271EAAEB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7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978408"/>
            <a:ext cx="10177272" cy="4837176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48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40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605F-F3B5-44D1-B7F6-31C6B11C8978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9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09A4D1-63C5-2E23-5C6B-F8AF947821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70271-1317-4457-72C3-9560AF9D7416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EA2358-7C35-E7F3-E8C3-3D28909E4016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347F1A-F45E-1DB5-00F2-8254D6979D4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CF8B62-DFD0-EBF8-5BB9-282EB5B6124B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BCED88-F67D-F1DB-27DB-72BF0D6DDBF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EBBFD2-5112-E929-5402-0348DC2938AB}"/>
              </a:ext>
            </a:extLst>
          </p:cNvPr>
          <p:cNvSpPr/>
          <p:nvPr/>
        </p:nvSpPr>
        <p:spPr>
          <a:xfrm rot="12508972">
            <a:off x="5465204" y="1877618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69311F-FD36-C119-8B93-522F477634FB}"/>
              </a:ext>
            </a:extLst>
          </p:cNvPr>
          <p:cNvSpPr/>
          <p:nvPr/>
        </p:nvSpPr>
        <p:spPr>
          <a:xfrm flipV="1">
            <a:off x="-18286" y="-5046"/>
            <a:ext cx="12221346" cy="50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19" y="731520"/>
            <a:ext cx="9181224" cy="3806425"/>
          </a:xfr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46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400" b="1" cap="none" spc="1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D5DB-B0AB-4B30-B4E2-CD0D5A14763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0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C6A6A9-A341-BF9D-FA80-3868D42AC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9BFB5-5C25-0FCB-27C7-A478767CACAC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B5F22C-2988-B6EC-AA0B-D03BCA1A0B45}"/>
              </a:ext>
            </a:extLst>
          </p:cNvPr>
          <p:cNvSpPr/>
          <p:nvPr/>
        </p:nvSpPr>
        <p:spPr>
          <a:xfrm rot="10800000" flipH="1">
            <a:off x="1009651" y="4853253"/>
            <a:ext cx="10172700" cy="976045"/>
          </a:xfrm>
          <a:prstGeom prst="rect">
            <a:avLst/>
          </a:prstGeom>
          <a:gradFill>
            <a:gsLst>
              <a:gs pos="0">
                <a:srgbClr val="FE4A00">
                  <a:alpha val="66667"/>
                </a:srgbClr>
              </a:gs>
              <a:gs pos="100000">
                <a:srgbClr val="9C2C97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9EC5E-5DB0-5907-06E8-B18F1AE29144}"/>
              </a:ext>
            </a:extLst>
          </p:cNvPr>
          <p:cNvSpPr/>
          <p:nvPr/>
        </p:nvSpPr>
        <p:spPr>
          <a:xfrm flipH="1">
            <a:off x="1009648" y="4853256"/>
            <a:ext cx="7105652" cy="976043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5020056"/>
            <a:ext cx="9198864" cy="64922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1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20824" y="1737360"/>
            <a:ext cx="8156448" cy="25694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3500">
                <a:latin typeface="+mj-lt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79EA1B-07C3-4F43-B7BA-72BA44EE9757}" type="datetime2">
              <a:rPr lang="en-US" smtClean="0"/>
              <a:t>Monday, November 24, 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26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F513F4-C880-287E-B00A-BD9B413CB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08A6AB-C3A8-7501-6BC6-83CFA6C0F9A3}"/>
              </a:ext>
            </a:extLst>
          </p:cNvPr>
          <p:cNvSpPr/>
          <p:nvPr/>
        </p:nvSpPr>
        <p:spPr>
          <a:xfrm>
            <a:off x="1009651" y="1028698"/>
            <a:ext cx="10172706" cy="4800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F9668-0C20-D45C-536B-66FBB7F30C45}"/>
              </a:ext>
            </a:extLst>
          </p:cNvPr>
          <p:cNvSpPr/>
          <p:nvPr/>
        </p:nvSpPr>
        <p:spPr>
          <a:xfrm flipH="1">
            <a:off x="1009649" y="1028699"/>
            <a:ext cx="10174534" cy="4800598"/>
          </a:xfrm>
          <a:prstGeom prst="rect">
            <a:avLst/>
          </a:prstGeom>
          <a:gradFill>
            <a:gsLst>
              <a:gs pos="9000">
                <a:srgbClr val="FF9265"/>
              </a:gs>
              <a:gs pos="95000">
                <a:srgbClr val="DA002F">
                  <a:alpha val="79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2C855-B15C-090B-5493-3D36B8A52654}"/>
              </a:ext>
            </a:extLst>
          </p:cNvPr>
          <p:cNvSpPr/>
          <p:nvPr/>
        </p:nvSpPr>
        <p:spPr>
          <a:xfrm rot="10800000" flipH="1">
            <a:off x="1005991" y="4421079"/>
            <a:ext cx="10176358" cy="1408215"/>
          </a:xfrm>
          <a:prstGeom prst="rect">
            <a:avLst/>
          </a:prstGeom>
          <a:gradFill>
            <a:gsLst>
              <a:gs pos="26000">
                <a:srgbClr val="BA0267">
                  <a:alpha val="0"/>
                </a:srgbClr>
              </a:gs>
              <a:gs pos="95000">
                <a:srgbClr val="9B3597">
                  <a:alpha val="62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1CB20-1010-8C73-0086-CAB904E4B99D}"/>
              </a:ext>
            </a:extLst>
          </p:cNvPr>
          <p:cNvSpPr/>
          <p:nvPr/>
        </p:nvSpPr>
        <p:spPr>
          <a:xfrm rot="5400000" flipH="1">
            <a:off x="3568444" y="-1531928"/>
            <a:ext cx="4800598" cy="9921854"/>
          </a:xfrm>
          <a:prstGeom prst="rect">
            <a:avLst/>
          </a:prstGeom>
          <a:gradFill>
            <a:gsLst>
              <a:gs pos="22000">
                <a:srgbClr val="A60296">
                  <a:alpha val="49000"/>
                </a:srgbClr>
              </a:gs>
              <a:gs pos="99000">
                <a:srgbClr val="DA002F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24" y="4736592"/>
            <a:ext cx="8349303" cy="79552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200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481328"/>
            <a:ext cx="8001000" cy="2752344"/>
          </a:xfrm>
        </p:spPr>
        <p:txBody>
          <a:bodyPr vert="horz" lIns="91440" tIns="45720" rIns="91440" bIns="45720" rtlCol="0" anchor="ctr">
            <a:normAutofit/>
          </a:bodyPr>
          <a:lstStyle>
            <a:lvl1pPr marL="128016" indent="-137160">
              <a:lnSpc>
                <a:spcPct val="110000"/>
              </a:lnSpc>
              <a:buNone/>
              <a:defRPr lang="en-US" sz="32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C3807E-EE2A-4FC6-9EE1-019AAE762D48}" type="datetime2">
              <a:rPr lang="en-US" smtClean="0"/>
              <a:t>Monday, November 24, 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2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2DD7BB-25B8-B7A3-8E13-EDE8E1090689}"/>
              </a:ext>
            </a:extLst>
          </p:cNvPr>
          <p:cNvSpPr/>
          <p:nvPr/>
        </p:nvSpPr>
        <p:spPr>
          <a:xfrm rot="10800000" flipH="1">
            <a:off x="0" y="0"/>
            <a:ext cx="6096000" cy="6868461"/>
          </a:xfrm>
          <a:prstGeom prst="rect">
            <a:avLst/>
          </a:prstGeom>
          <a:gradFill>
            <a:gsLst>
              <a:gs pos="0">
                <a:srgbClr val="FE4A00">
                  <a:alpha val="65882"/>
                </a:srgbClr>
              </a:gs>
              <a:gs pos="100000">
                <a:srgbClr val="A6025C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C05D2-D53F-950D-185E-08B200EEFEB9}"/>
              </a:ext>
            </a:extLst>
          </p:cNvPr>
          <p:cNvSpPr/>
          <p:nvPr/>
        </p:nvSpPr>
        <p:spPr>
          <a:xfrm rot="10800000" flipH="1">
            <a:off x="-18287" y="4582455"/>
            <a:ext cx="6114286" cy="2275539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99000">
                <a:srgbClr val="92248E">
                  <a:alpha val="2666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AF5C2-3AA9-7510-308E-9D21678F7EFC}"/>
              </a:ext>
            </a:extLst>
          </p:cNvPr>
          <p:cNvSpPr/>
          <p:nvPr/>
        </p:nvSpPr>
        <p:spPr>
          <a:xfrm rot="5400000" flipH="1">
            <a:off x="-148955" y="532365"/>
            <a:ext cx="6878924" cy="5814190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100000">
                <a:srgbClr val="A60296">
                  <a:alpha val="38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13448-08C3-4231-6CCA-F17E4C608199}"/>
              </a:ext>
            </a:extLst>
          </p:cNvPr>
          <p:cNvSpPr/>
          <p:nvPr/>
        </p:nvSpPr>
        <p:spPr>
          <a:xfrm rot="10800000">
            <a:off x="949046" y="1319084"/>
            <a:ext cx="4648799" cy="4648799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941832"/>
            <a:ext cx="4626864" cy="320954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4336"/>
            <a:ext cx="4626864" cy="145389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6455664"/>
            <a:ext cx="409651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D689D1-54B3-41D9-B112-32329B9B3CC6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974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2" y="0"/>
            <a:ext cx="60990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1444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9A9201-705F-55B6-3F46-D68411A32E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BBA50-2898-3426-D749-CD2833395810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BEDF5-EA71-E3BD-29EA-A8A58B1227EE}"/>
              </a:ext>
            </a:extLst>
          </p:cNvPr>
          <p:cNvSpPr/>
          <p:nvPr/>
        </p:nvSpPr>
        <p:spPr>
          <a:xfrm flipH="1">
            <a:off x="8115303" y="1028698"/>
            <a:ext cx="3086100" cy="4800599"/>
          </a:xfrm>
          <a:prstGeom prst="rect">
            <a:avLst/>
          </a:prstGeom>
          <a:gradFill>
            <a:gsLst>
              <a:gs pos="0">
                <a:srgbClr val="FE4A00">
                  <a:alpha val="81000"/>
                </a:srgbClr>
              </a:gs>
              <a:gs pos="100000">
                <a:srgbClr val="9C2C97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A6F75-CEBF-CDAC-9F4B-3C794F813211}"/>
              </a:ext>
            </a:extLst>
          </p:cNvPr>
          <p:cNvSpPr/>
          <p:nvPr/>
        </p:nvSpPr>
        <p:spPr>
          <a:xfrm rot="10800000" flipH="1">
            <a:off x="8124832" y="1028696"/>
            <a:ext cx="3076572" cy="3584648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352" y="1792224"/>
            <a:ext cx="2322576" cy="3465576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0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37360" y="1399032"/>
            <a:ext cx="5751576" cy="4041648"/>
          </a:xfrm>
        </p:spPr>
        <p:txBody>
          <a:bodyPr vert="horz" lIns="91440" tIns="45720" rIns="91440" bIns="45720" rtlCol="0"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buNone/>
              <a:defRPr lang="en-US" sz="3400" b="1" dirty="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3F7370-1EC1-45B2-A4ED-6E75D0D33CB2}" type="datetime2">
              <a:rPr lang="en-US" smtClean="0"/>
              <a:t>Monday, November 24, 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85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1" y="1563624"/>
            <a:ext cx="5074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1384" y="1563624"/>
            <a:ext cx="5074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88F3-C7E5-4A3A-8622-BE18DF2C9CD0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25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10844784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07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2020888"/>
            <a:ext cx="5074920" cy="411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38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0622" y="2020888"/>
            <a:ext cx="5074920" cy="411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8457-C0B1-48D7-AA49-8444851E001C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03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9985248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5F8A-070F-4C2E-8BEF-7769438DDE34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5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A0DE-C1EF-4C95-BCFB-EDA7D552732F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78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39309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9131-97A4-4253-BF80-685917177C53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2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826137"/>
            <a:ext cx="3310128" cy="3153877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5A5D34-8853-9D0F-8F1B-90E5CC5A7D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1313" y="603504"/>
            <a:ext cx="6154737" cy="537651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38C-EAAD-4752-A6B6-9F33A31C7FA1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38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0E46A2F-19F0-DFCD-9CE3-04C79F793D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DC8D0-ECB3-9C81-4ADA-D2C30B00B146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673D-65B2-D6C4-C53F-8652E7E8A8A2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E07E3-56CC-285D-C461-695C95F6ECD4}"/>
              </a:ext>
            </a:extLst>
          </p:cNvPr>
          <p:cNvSpPr/>
          <p:nvPr/>
        </p:nvSpPr>
        <p:spPr>
          <a:xfrm rot="10800000">
            <a:off x="8115300" y="-1"/>
            <a:ext cx="4076700" cy="3200400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13C450-5422-C684-DC49-499D1A1B957B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10881360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" y="3657600"/>
            <a:ext cx="1088136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0D6DD4-D4A4-4FD2-90EE-29743B49734D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08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75154-47EA-9315-F160-02DA5541D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7130E-6216-789E-BE08-6D1E3E75622B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99983-7B9C-7C3D-25C2-1715A4226DE4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92B90-6109-F01B-1ABB-6BED7A1F1389}"/>
              </a:ext>
            </a:extLst>
          </p:cNvPr>
          <p:cNvSpPr/>
          <p:nvPr/>
        </p:nvSpPr>
        <p:spPr>
          <a:xfrm rot="10800000">
            <a:off x="8115300" y="-5"/>
            <a:ext cx="4076700" cy="3200404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F1BDFB-261A-F796-17BC-584DAB2E77B1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9994392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3931920"/>
            <a:ext cx="9994392" cy="18067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dirty="0"/>
            </a:lvl1pPr>
            <a:lvl2pPr marL="228600" indent="0">
              <a:buNone/>
              <a:defRPr lang="en-US" sz="2000" dirty="0"/>
            </a:lvl2pPr>
            <a:lvl3pPr marL="457200" indent="0">
              <a:buNone/>
              <a:defRPr lang="en-US" sz="1800" dirty="0"/>
            </a:lvl3pPr>
            <a:lvl4pPr marL="685800" indent="0">
              <a:buNone/>
              <a:defRPr lang="en-US" sz="16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812B7D-2375-41E3-8CF6-637C0157FD6F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2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8E3E8-0931-8EEE-FF77-1C25EBBE79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E0C29-D9B0-E434-079F-9F0C40DF20EC}"/>
              </a:ext>
            </a:extLst>
          </p:cNvPr>
          <p:cNvSpPr/>
          <p:nvPr/>
        </p:nvSpPr>
        <p:spPr>
          <a:xfrm rot="5400000" flipH="1">
            <a:off x="-1399562" y="1399556"/>
            <a:ext cx="6875820" cy="4076703"/>
          </a:xfrm>
          <a:prstGeom prst="rect">
            <a:avLst/>
          </a:prstGeom>
          <a:gradFill>
            <a:gsLst>
              <a:gs pos="11000">
                <a:srgbClr val="92248E"/>
              </a:gs>
              <a:gs pos="100000">
                <a:srgbClr val="FF411C">
                  <a:alpha val="8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F604E-FEFA-3809-8244-5B72EE7BB044}"/>
              </a:ext>
            </a:extLst>
          </p:cNvPr>
          <p:cNvSpPr/>
          <p:nvPr/>
        </p:nvSpPr>
        <p:spPr>
          <a:xfrm rot="16200000">
            <a:off x="890124" y="3681875"/>
            <a:ext cx="2296453" cy="4076701"/>
          </a:xfrm>
          <a:prstGeom prst="rect">
            <a:avLst/>
          </a:prstGeom>
          <a:gradFill>
            <a:gsLst>
              <a:gs pos="0">
                <a:srgbClr val="DA002F">
                  <a:alpha val="55000"/>
                </a:srgbClr>
              </a:gs>
              <a:gs pos="100000">
                <a:srgbClr val="FF907A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8E261-930C-6A44-A568-9DD2A88D3526}"/>
              </a:ext>
            </a:extLst>
          </p:cNvPr>
          <p:cNvSpPr/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30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850392"/>
            <a:ext cx="2935224" cy="303580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01768"/>
            <a:ext cx="2926080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600" cap="all" spc="40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0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8" y="6455664"/>
            <a:ext cx="322783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144AFCF-5D00-4E8A-BE78-0A3382672AA6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89FC6C-F243-CA40-35F8-13153EA5EB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8115300" cy="68684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819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FE7F8B-D1C1-6301-75A5-2EC4374F9AF1}"/>
              </a:ext>
            </a:extLst>
          </p:cNvPr>
          <p:cNvSpPr/>
          <p:nvPr/>
        </p:nvSpPr>
        <p:spPr>
          <a:xfrm flipH="1" flipV="1">
            <a:off x="-14449" y="0"/>
            <a:ext cx="1222473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8467A-A1B6-E7E6-CAD4-E63E0FE2CCCB}"/>
              </a:ext>
            </a:extLst>
          </p:cNvPr>
          <p:cNvSpPr/>
          <p:nvPr/>
        </p:nvSpPr>
        <p:spPr>
          <a:xfrm flipV="1">
            <a:off x="-7227" y="-5046"/>
            <a:ext cx="12217513" cy="686556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C06E7-BC9C-2F5F-5DD1-D04EB713C63D}"/>
              </a:ext>
            </a:extLst>
          </p:cNvPr>
          <p:cNvSpPr/>
          <p:nvPr/>
        </p:nvSpPr>
        <p:spPr>
          <a:xfrm rot="10800000" flipH="1" flipV="1">
            <a:off x="-25514" y="-5045"/>
            <a:ext cx="12217514" cy="6865568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chemeClr val="accent2">
                  <a:alpha val="98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261F8-8CD8-F2E0-C386-BE6A16D95BFC}"/>
              </a:ext>
            </a:extLst>
          </p:cNvPr>
          <p:cNvSpPr/>
          <p:nvPr/>
        </p:nvSpPr>
        <p:spPr>
          <a:xfrm rot="16200000" flipH="1" flipV="1">
            <a:off x="3802775" y="-3817222"/>
            <a:ext cx="4571999" cy="12206450"/>
          </a:xfrm>
          <a:prstGeom prst="rect">
            <a:avLst/>
          </a:prstGeom>
          <a:gradFill>
            <a:gsLst>
              <a:gs pos="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D4A82C-6849-A88D-6D57-833E9A7481B9}"/>
              </a:ext>
            </a:extLst>
          </p:cNvPr>
          <p:cNvSpPr/>
          <p:nvPr/>
        </p:nvSpPr>
        <p:spPr>
          <a:xfrm rot="13168948" flipH="1" flipV="1">
            <a:off x="1027160" y="609473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5CA38-7F60-D664-4EC0-C54B60C02BCF}"/>
              </a:ext>
            </a:extLst>
          </p:cNvPr>
          <p:cNvSpPr/>
          <p:nvPr/>
        </p:nvSpPr>
        <p:spPr>
          <a:xfrm rot="5400000" flipV="1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62000"/>
                </a:srgbClr>
              </a:gs>
              <a:gs pos="77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6" y="987552"/>
            <a:ext cx="7644384" cy="294436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728" y="5294376"/>
            <a:ext cx="7644384" cy="10789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E8AB4-3D9C-4366-A8D9-9A4F01D11121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44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44B8E2B-A9B5-DCE0-5C06-E99F762397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38FEA-146D-53B3-36B0-5CBD8040636E}"/>
              </a:ext>
            </a:extLst>
          </p:cNvPr>
          <p:cNvSpPr/>
          <p:nvPr/>
        </p:nvSpPr>
        <p:spPr>
          <a:xfrm flipH="1">
            <a:off x="9143995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4D35E-A520-CA7A-97CB-6D815AB4CC5D}"/>
              </a:ext>
            </a:extLst>
          </p:cNvPr>
          <p:cNvSpPr/>
          <p:nvPr/>
        </p:nvSpPr>
        <p:spPr>
          <a:xfrm flipH="1">
            <a:off x="9143990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E890B-58C1-DD36-E90B-FFF0BE0CB5CB}"/>
              </a:ext>
            </a:extLst>
          </p:cNvPr>
          <p:cNvSpPr/>
          <p:nvPr/>
        </p:nvSpPr>
        <p:spPr>
          <a:xfrm rot="5400000" flipH="1">
            <a:off x="7253161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CD52CC-E8F2-3220-AE19-8A482DD1F236}"/>
              </a:ext>
            </a:extLst>
          </p:cNvPr>
          <p:cNvSpPr/>
          <p:nvPr/>
        </p:nvSpPr>
        <p:spPr>
          <a:xfrm rot="12508972">
            <a:off x="7949750" y="1673989"/>
            <a:ext cx="3201591" cy="4397456"/>
          </a:xfrm>
          <a:custGeom>
            <a:avLst/>
            <a:gdLst>
              <a:gd name="connsiteX0" fmla="*/ 3201591 w 3201591"/>
              <a:gd name="connsiteY0" fmla="*/ 4296647 h 4397456"/>
              <a:gd name="connsiteX1" fmla="*/ 3007294 w 3201591"/>
              <a:gd name="connsiteY1" fmla="*/ 4346606 h 4397456"/>
              <a:gd name="connsiteX2" fmla="*/ 2502877 w 3201591"/>
              <a:gd name="connsiteY2" fmla="*/ 4397456 h 4397456"/>
              <a:gd name="connsiteX3" fmla="*/ 0 w 3201591"/>
              <a:gd name="connsiteY3" fmla="*/ 1894579 h 4397456"/>
              <a:gd name="connsiteX4" fmla="*/ 733076 w 3201591"/>
              <a:gd name="connsiteY4" fmla="*/ 124777 h 4397456"/>
              <a:gd name="connsiteX5" fmla="*/ 870365 w 3201591"/>
              <a:gd name="connsiteY5" fmla="*/ 0 h 439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1591" h="4397456">
                <a:moveTo>
                  <a:pt x="3201591" y="4296647"/>
                </a:moveTo>
                <a:lnTo>
                  <a:pt x="3007294" y="4346606"/>
                </a:lnTo>
                <a:cubicBezTo>
                  <a:pt x="2844362" y="4379947"/>
                  <a:pt x="2675664" y="4397456"/>
                  <a:pt x="2502877" y="4397456"/>
                </a:cubicBezTo>
                <a:cubicBezTo>
                  <a:pt x="1120576" y="4397456"/>
                  <a:pt x="0" y="3276880"/>
                  <a:pt x="0" y="1894579"/>
                </a:cubicBezTo>
                <a:cubicBezTo>
                  <a:pt x="0" y="1203428"/>
                  <a:pt x="280144" y="577709"/>
                  <a:pt x="733076" y="124777"/>
                </a:cubicBezTo>
                <a:lnTo>
                  <a:pt x="870365" y="0"/>
                </a:ln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612648"/>
            <a:ext cx="7004304" cy="35570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cap="all" spc="550" baseline="0"/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ED2F463-51E0-AB87-A5B5-6942461A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0796B80-FA43-2B89-5F9F-72443F8E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909" y="6455664"/>
            <a:ext cx="3472868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59F214-985C-4E7A-8724-986944FA2171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1096F3-B460-B6B3-0D52-AEFDD7F6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489" y="6455664"/>
            <a:ext cx="54864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81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7CFA0-C3A1-5564-DD4B-90674874B0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2F783-0ED7-1F0B-219A-198549E350DD}"/>
              </a:ext>
            </a:extLst>
          </p:cNvPr>
          <p:cNvSpPr/>
          <p:nvPr/>
        </p:nvSpPr>
        <p:spPr>
          <a:xfrm>
            <a:off x="-6" y="-25866"/>
            <a:ext cx="12192005" cy="4589428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85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09062-D41B-0E2E-C1C0-F27562ED9597}"/>
              </a:ext>
            </a:extLst>
          </p:cNvPr>
          <p:cNvSpPr/>
          <p:nvPr/>
        </p:nvSpPr>
        <p:spPr>
          <a:xfrm rot="16200000">
            <a:off x="3805950" y="-3822495"/>
            <a:ext cx="4580101" cy="12191999"/>
          </a:xfrm>
          <a:prstGeom prst="rect">
            <a:avLst/>
          </a:prstGeom>
          <a:gradFill>
            <a:gsLst>
              <a:gs pos="0">
                <a:srgbClr val="FE4A00">
                  <a:alpha val="50000"/>
                </a:srgbClr>
              </a:gs>
              <a:gs pos="99000">
                <a:srgbClr val="A3299D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A6D366-64E2-13D3-2734-861E811E1F1A}"/>
              </a:ext>
            </a:extLst>
          </p:cNvPr>
          <p:cNvSpPr/>
          <p:nvPr/>
        </p:nvSpPr>
        <p:spPr>
          <a:xfrm rot="10800000">
            <a:off x="8150806" y="-25872"/>
            <a:ext cx="4041192" cy="4589427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84000">
                <a:srgbClr val="FF907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5B9BA8-AE27-B639-DB51-7E498FA9422B}"/>
              </a:ext>
            </a:extLst>
          </p:cNvPr>
          <p:cNvSpPr/>
          <p:nvPr/>
        </p:nvSpPr>
        <p:spPr>
          <a:xfrm rot="12508972">
            <a:off x="5485611" y="-1118641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585216"/>
            <a:ext cx="6858000" cy="3200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800" cap="all" spc="55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8C9C02-FCB9-44E9-9951-263455134367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50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3F06B-6751-4328-A64C-7E682DA41140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8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3211F5-0F92-9768-CA9E-42BD20D242AD}"/>
              </a:ext>
            </a:extLst>
          </p:cNvPr>
          <p:cNvSpPr/>
          <p:nvPr/>
        </p:nvSpPr>
        <p:spPr>
          <a:xfrm rot="10800000" flipH="1">
            <a:off x="0" y="6410026"/>
            <a:ext cx="12192000" cy="448056"/>
          </a:xfrm>
          <a:prstGeom prst="rect">
            <a:avLst/>
          </a:prstGeom>
          <a:gradFill>
            <a:gsLst>
              <a:gs pos="62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965722-DE3B-A05F-AE94-E31AF26EBF9D}"/>
              </a:ext>
            </a:extLst>
          </p:cNvPr>
          <p:cNvSpPr/>
          <p:nvPr/>
        </p:nvSpPr>
        <p:spPr>
          <a:xfrm flipH="1">
            <a:off x="4076700" y="6409937"/>
            <a:ext cx="8115298" cy="448063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272" y="1837944"/>
            <a:ext cx="9985248" cy="435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581912" y="1682496"/>
            <a:ext cx="355701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2008" y="6455664"/>
            <a:ext cx="467258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7FA31CB7-48AA-4691-B614-160E906C518A}" type="datetime2">
              <a:rPr lang="en-US" smtClean="0"/>
              <a:t>Monday, November 24,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304" y="6455664"/>
            <a:ext cx="54864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200" baseline="0"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61" r:id="rId32"/>
    <p:sldLayoutId id="2147483893" r:id="rId33"/>
    <p:sldLayoutId id="2147483894" r:id="rId34"/>
    <p:sldLayoutId id="2147483895" r:id="rId35"/>
    <p:sldLayoutId id="2147483896" r:id="rId36"/>
    <p:sldLayoutId id="2147483897" r:id="rId37"/>
    <p:sldLayoutId id="2147483898" r:id="rId38"/>
    <p:sldLayoutId id="2147483899" r:id="rId39"/>
    <p:sldLayoutId id="2147483907" r:id="rId40"/>
    <p:sldLayoutId id="2147483900" r:id="rId41"/>
    <p:sldLayoutId id="2147483901" r:id="rId42"/>
    <p:sldLayoutId id="2147483902" r:id="rId43"/>
    <p:sldLayoutId id="2147483903" r:id="rId44"/>
    <p:sldLayoutId id="2147483904" r:id="rId45"/>
    <p:sldLayoutId id="2147483905" r:id="rId46"/>
    <p:sldLayoutId id="2147483906" r:id="rId47"/>
    <p:sldLayoutId id="2147483860" r:id="rId4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9ED799-EA37-AE40-1561-E40C97A03212}"/>
              </a:ext>
            </a:extLst>
          </p:cNvPr>
          <p:cNvSpPr txBox="1"/>
          <p:nvPr/>
        </p:nvSpPr>
        <p:spPr>
          <a:xfrm>
            <a:off x="3480619" y="2394253"/>
            <a:ext cx="7644384" cy="3346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all" spc="7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 Driven KPI’s</a:t>
            </a:r>
          </a:p>
        </p:txBody>
      </p:sp>
    </p:spTree>
    <p:extLst>
      <p:ext uri="{BB962C8B-B14F-4D97-AF65-F5344CB8AC3E}">
        <p14:creationId xmlns:p14="http://schemas.microsoft.com/office/powerpoint/2010/main" val="2191850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B4CF5D-3A71-E20D-CC9D-F8066313A3F3}"/>
              </a:ext>
            </a:extLst>
          </p:cNvPr>
          <p:cNvSpPr txBox="1"/>
          <p:nvPr/>
        </p:nvSpPr>
        <p:spPr>
          <a:xfrm>
            <a:off x="2949676" y="676205"/>
            <a:ext cx="7433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Entered out peak period with over 5000 on our dashboard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7D5FE-57B8-DDCD-0AC0-B91EFF17640D}"/>
              </a:ext>
            </a:extLst>
          </p:cNvPr>
          <p:cNvSpPr txBox="1"/>
          <p:nvPr/>
        </p:nvSpPr>
        <p:spPr>
          <a:xfrm>
            <a:off x="2949676" y="2440496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2 Week Response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F7ABB-EB92-C78D-9CB9-3E89DDA2B443}"/>
              </a:ext>
            </a:extLst>
          </p:cNvPr>
          <p:cNvSpPr txBox="1"/>
          <p:nvPr/>
        </p:nvSpPr>
        <p:spPr>
          <a:xfrm>
            <a:off x="2875936" y="3832730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 Stressed and Resentful Staff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DAE13-883E-716F-2284-B8B3DF09EC81}"/>
              </a:ext>
            </a:extLst>
          </p:cNvPr>
          <p:cNvSpPr txBox="1"/>
          <p:nvPr/>
        </p:nvSpPr>
        <p:spPr>
          <a:xfrm>
            <a:off x="2875936" y="5224964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 Damaged Reputation</a:t>
            </a:r>
          </a:p>
        </p:txBody>
      </p:sp>
    </p:spTree>
    <p:extLst>
      <p:ext uri="{BB962C8B-B14F-4D97-AF65-F5344CB8AC3E}">
        <p14:creationId xmlns:p14="http://schemas.microsoft.com/office/powerpoint/2010/main" val="30713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2D37-11D3-5EE5-3F8F-8794E3D0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522" y="850589"/>
            <a:ext cx="7644384" cy="3346704"/>
          </a:xfrm>
        </p:spPr>
        <p:txBody>
          <a:bodyPr/>
          <a:lstStyle/>
          <a:p>
            <a:r>
              <a:rPr lang="en-GB" dirty="0"/>
              <a:t>What is a KPI?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C4828-DC69-5D0A-8D29-1A40138E6D37}"/>
              </a:ext>
            </a:extLst>
          </p:cNvPr>
          <p:cNvSpPr txBox="1"/>
          <p:nvPr/>
        </p:nvSpPr>
        <p:spPr>
          <a:xfrm>
            <a:off x="2947119" y="2368053"/>
            <a:ext cx="7433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KPI’s give a holistic view of the performance of different functions in your organisation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6B910-F36A-10FE-B92C-C58C61D30EA3}"/>
              </a:ext>
            </a:extLst>
          </p:cNvPr>
          <p:cNvSpPr txBox="1"/>
          <p:nvPr/>
        </p:nvSpPr>
        <p:spPr>
          <a:xfrm>
            <a:off x="2947119" y="3860163"/>
            <a:ext cx="7433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Significant measures of performance and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562DB-30B0-7E77-55FC-03ECC85E714B}"/>
              </a:ext>
            </a:extLst>
          </p:cNvPr>
          <p:cNvSpPr txBox="1"/>
          <p:nvPr/>
        </p:nvSpPr>
        <p:spPr>
          <a:xfrm>
            <a:off x="2947119" y="5352273"/>
            <a:ext cx="7433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Useful for stakeholders and cross-departmental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9768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0216-83F4-4533-A2DD-32EB15BC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716" y="1863311"/>
            <a:ext cx="7644384" cy="3346704"/>
          </a:xfrm>
        </p:spPr>
        <p:txBody>
          <a:bodyPr/>
          <a:lstStyle/>
          <a:p>
            <a:r>
              <a:rPr lang="en-GB" dirty="0"/>
              <a:t>Reflect, review and look for </a:t>
            </a:r>
            <a:r>
              <a:rPr lang="en-GB" dirty="0" err="1"/>
              <a:t>oppurtunies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96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F0CDA4-292C-F9B9-26BD-0DA0440E69DD}"/>
              </a:ext>
            </a:extLst>
          </p:cNvPr>
          <p:cNvSpPr txBox="1"/>
          <p:nvPr/>
        </p:nvSpPr>
        <p:spPr>
          <a:xfrm>
            <a:off x="2969341" y="1413625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15,000 duplicate enquiries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221F8-AE48-6788-0C22-977E5F4552B4}"/>
              </a:ext>
            </a:extLst>
          </p:cNvPr>
          <p:cNvSpPr txBox="1"/>
          <p:nvPr/>
        </p:nvSpPr>
        <p:spPr>
          <a:xfrm>
            <a:off x="3057831" y="313661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2 Week Response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20753-324F-3146-8549-9A5CF974739E}"/>
              </a:ext>
            </a:extLst>
          </p:cNvPr>
          <p:cNvSpPr txBox="1"/>
          <p:nvPr/>
        </p:nvSpPr>
        <p:spPr>
          <a:xfrm>
            <a:off x="3057830" y="4859599"/>
            <a:ext cx="778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32% of digital engagement was live-chat</a:t>
            </a:r>
          </a:p>
        </p:txBody>
      </p:sp>
    </p:spTree>
    <p:extLst>
      <p:ext uri="{BB962C8B-B14F-4D97-AF65-F5344CB8AC3E}">
        <p14:creationId xmlns:p14="http://schemas.microsoft.com/office/powerpoint/2010/main" val="79621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9ADD-B67A-2E70-CE1E-94C83F01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207" y="1106229"/>
            <a:ext cx="8347586" cy="33467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KPI – 1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45% of digital engagement to be live-chat</a:t>
            </a:r>
          </a:p>
        </p:txBody>
      </p:sp>
    </p:spTree>
    <p:extLst>
      <p:ext uri="{BB962C8B-B14F-4D97-AF65-F5344CB8AC3E}">
        <p14:creationId xmlns:p14="http://schemas.microsoft.com/office/powerpoint/2010/main" val="157998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A1334-1FC3-77C4-370F-D90E37BF381D}"/>
              </a:ext>
            </a:extLst>
          </p:cNvPr>
          <p:cNvSpPr txBox="1"/>
          <p:nvPr/>
        </p:nvSpPr>
        <p:spPr>
          <a:xfrm>
            <a:off x="3047996" y="1738089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Removing the Email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BD0BE-7450-DA6D-7F1C-5FA8CEEB9285}"/>
              </a:ext>
            </a:extLst>
          </p:cNvPr>
          <p:cNvSpPr txBox="1"/>
          <p:nvPr/>
        </p:nvSpPr>
        <p:spPr>
          <a:xfrm>
            <a:off x="3047997" y="318343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Stakeholder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F3973-C66E-FA76-DBD1-AE06F088D84B}"/>
              </a:ext>
            </a:extLst>
          </p:cNvPr>
          <p:cNvSpPr txBox="1"/>
          <p:nvPr/>
        </p:nvSpPr>
        <p:spPr>
          <a:xfrm>
            <a:off x="3047997" y="4736929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Effective rota management</a:t>
            </a:r>
          </a:p>
        </p:txBody>
      </p:sp>
    </p:spTree>
    <p:extLst>
      <p:ext uri="{BB962C8B-B14F-4D97-AF65-F5344CB8AC3E}">
        <p14:creationId xmlns:p14="http://schemas.microsoft.com/office/powerpoint/2010/main" val="17051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B0363-22BF-8F7E-EC38-7A5E021C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91" y="403124"/>
            <a:ext cx="8865718" cy="4689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1AA3D-35F4-644E-B3DA-3A1EBFE0441D}"/>
              </a:ext>
            </a:extLst>
          </p:cNvPr>
          <p:cNvSpPr txBox="1"/>
          <p:nvPr/>
        </p:nvSpPr>
        <p:spPr>
          <a:xfrm>
            <a:off x="3962397" y="5513677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41% from mid July</a:t>
            </a:r>
          </a:p>
        </p:txBody>
      </p:sp>
    </p:spTree>
    <p:extLst>
      <p:ext uri="{BB962C8B-B14F-4D97-AF65-F5344CB8AC3E}">
        <p14:creationId xmlns:p14="http://schemas.microsoft.com/office/powerpoint/2010/main" val="31258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7619-0C76-9C3F-A6EB-CA3A11F3F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4DD93A-F060-C3D9-414D-D6C3D7DAF312}"/>
              </a:ext>
            </a:extLst>
          </p:cNvPr>
          <p:cNvSpPr txBox="1"/>
          <p:nvPr/>
        </p:nvSpPr>
        <p:spPr>
          <a:xfrm>
            <a:off x="2969341" y="1413625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2</a:t>
            </a:r>
            <a:r>
              <a:rPr lang="en-GB" sz="3200" b="1" baseline="30000" dirty="0">
                <a:solidFill>
                  <a:schemeClr val="bg1"/>
                </a:solidFill>
              </a:rPr>
              <a:t>nd</a:t>
            </a:r>
            <a:r>
              <a:rPr lang="en-GB" sz="3200" b="1" dirty="0">
                <a:solidFill>
                  <a:schemeClr val="bg1"/>
                </a:solidFill>
              </a:rPr>
              <a:t> Line Delays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EDA1F-3E15-B443-750E-7C36EE3191AC}"/>
              </a:ext>
            </a:extLst>
          </p:cNvPr>
          <p:cNvSpPr txBox="1"/>
          <p:nvPr/>
        </p:nvSpPr>
        <p:spPr>
          <a:xfrm>
            <a:off x="3038166" y="313661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Duplicates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359FC-8FDD-7BFA-5A22-DB8FB27AFFC5}"/>
              </a:ext>
            </a:extLst>
          </p:cNvPr>
          <p:cNvSpPr txBox="1"/>
          <p:nvPr/>
        </p:nvSpPr>
        <p:spPr>
          <a:xfrm>
            <a:off x="3038166" y="4859599"/>
            <a:ext cx="778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50% Answered at 1</a:t>
            </a:r>
            <a:r>
              <a:rPr lang="en-GB" sz="3200" b="1" baseline="30000" dirty="0">
                <a:solidFill>
                  <a:schemeClr val="bg1"/>
                </a:solidFill>
              </a:rPr>
              <a:t>st</a:t>
            </a:r>
            <a:r>
              <a:rPr lang="en-GB" sz="3200" b="1" dirty="0">
                <a:solidFill>
                  <a:schemeClr val="bg1"/>
                </a:solidFill>
              </a:rPr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08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3CFC-DC05-1D89-AD4F-3F4A41DA4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F1DD-8D32-5F1B-6843-BA238D42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6" y="1106229"/>
            <a:ext cx="8499987" cy="33467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KPI – 2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67.5% of enquiries answered at 1</a:t>
            </a:r>
            <a:r>
              <a:rPr lang="en-GB" baseline="30000" dirty="0"/>
              <a:t>st</a:t>
            </a:r>
            <a:r>
              <a:rPr lang="en-GB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06399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BA25-BAA2-730F-C627-F833DF0A3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5D563C-24CA-533B-BB63-F44890FFB538}"/>
              </a:ext>
            </a:extLst>
          </p:cNvPr>
          <p:cNvSpPr txBox="1"/>
          <p:nvPr/>
        </p:nvSpPr>
        <p:spPr>
          <a:xfrm>
            <a:off x="3047996" y="1738089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Effective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9F59E-7271-8F17-FC3D-FCCDE172F4B0}"/>
              </a:ext>
            </a:extLst>
          </p:cNvPr>
          <p:cNvSpPr txBox="1"/>
          <p:nvPr/>
        </p:nvSpPr>
        <p:spPr>
          <a:xfrm>
            <a:off x="3047997" y="318343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Stakeholder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10D20-494B-72D2-397E-CDD2EBF877C9}"/>
              </a:ext>
            </a:extLst>
          </p:cNvPr>
          <p:cNvSpPr txBox="1"/>
          <p:nvPr/>
        </p:nvSpPr>
        <p:spPr>
          <a:xfrm>
            <a:off x="3047997" y="4736929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Registering desk queries</a:t>
            </a:r>
          </a:p>
        </p:txBody>
      </p:sp>
    </p:spTree>
    <p:extLst>
      <p:ext uri="{BB962C8B-B14F-4D97-AF65-F5344CB8AC3E}">
        <p14:creationId xmlns:p14="http://schemas.microsoft.com/office/powerpoint/2010/main" val="3434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F2412B-7FB9-8665-9FD3-8E24B8C82B42}"/>
              </a:ext>
            </a:extLst>
          </p:cNvPr>
          <p:cNvSpPr txBox="1"/>
          <p:nvPr/>
        </p:nvSpPr>
        <p:spPr>
          <a:xfrm>
            <a:off x="3809999" y="983227"/>
            <a:ext cx="4316361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b="1" dirty="0"/>
              <a:t>Charlene John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/>
              <a:t>Head of Student Centre and Customer Experience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FD712-DE69-D343-B14F-95447A7280A4}"/>
              </a:ext>
            </a:extLst>
          </p:cNvPr>
          <p:cNvSpPr txBox="1"/>
          <p:nvPr/>
        </p:nvSpPr>
        <p:spPr>
          <a:xfrm>
            <a:off x="3809999" y="3992628"/>
            <a:ext cx="4316361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b="1" dirty="0"/>
              <a:t>James Newman-Shah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/>
              <a:t>Student Centre Manager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559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54AAF9-DB16-2405-E5B7-AB190EE4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797" y="503080"/>
            <a:ext cx="7874405" cy="4121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A7204-25A0-4236-2D21-2A96FDCDB0A1}"/>
              </a:ext>
            </a:extLst>
          </p:cNvPr>
          <p:cNvSpPr txBox="1"/>
          <p:nvPr/>
        </p:nvSpPr>
        <p:spPr>
          <a:xfrm>
            <a:off x="3962397" y="5513677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59% from mid July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4BAF2-3FCC-6435-9DB7-C39C7CF9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5196">
            <a:off x="2737846" y="3530400"/>
            <a:ext cx="6418527" cy="11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5CF9-8A11-F281-D4AD-951DB81B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53" y="2000963"/>
            <a:ext cx="7860694" cy="3346704"/>
          </a:xfrm>
        </p:spPr>
        <p:txBody>
          <a:bodyPr/>
          <a:lstStyle/>
          <a:p>
            <a:pPr algn="ctr"/>
            <a:r>
              <a:rPr lang="en-GB" dirty="0"/>
              <a:t>The ‘Controversial’ one</a:t>
            </a:r>
          </a:p>
        </p:txBody>
      </p:sp>
    </p:spTree>
    <p:extLst>
      <p:ext uri="{BB962C8B-B14F-4D97-AF65-F5344CB8AC3E}">
        <p14:creationId xmlns:p14="http://schemas.microsoft.com/office/powerpoint/2010/main" val="1934937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65D6-FA4C-FA9E-7B88-D18710F7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36C334-1623-2C7A-92EC-A4A7EF407AAC}"/>
              </a:ext>
            </a:extLst>
          </p:cNvPr>
          <p:cNvSpPr txBox="1"/>
          <p:nvPr/>
        </p:nvSpPr>
        <p:spPr>
          <a:xfrm>
            <a:off x="2969341" y="1413625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Over 5k of enquiries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D8342-DE90-C6F0-F3E9-6DF129B6757F}"/>
              </a:ext>
            </a:extLst>
          </p:cNvPr>
          <p:cNvSpPr txBox="1"/>
          <p:nvPr/>
        </p:nvSpPr>
        <p:spPr>
          <a:xfrm>
            <a:off x="3057830" y="313661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2 Week Response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39A52-63AB-A302-9D76-B460035084F1}"/>
              </a:ext>
            </a:extLst>
          </p:cNvPr>
          <p:cNvSpPr txBox="1"/>
          <p:nvPr/>
        </p:nvSpPr>
        <p:spPr>
          <a:xfrm>
            <a:off x="3057830" y="4859599"/>
            <a:ext cx="7787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Majority of enquiries answered by a minority of staff</a:t>
            </a:r>
          </a:p>
        </p:txBody>
      </p:sp>
    </p:spTree>
    <p:extLst>
      <p:ext uri="{BB962C8B-B14F-4D97-AF65-F5344CB8AC3E}">
        <p14:creationId xmlns:p14="http://schemas.microsoft.com/office/powerpoint/2010/main" val="1228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E2C6A-722F-6FC1-D3DF-DADDFC794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54F6-1F8C-380A-1563-E03A668A6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6" y="1106229"/>
            <a:ext cx="8499987" cy="402621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KPI – 2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Staff to answer 4.5 enquiries per hour</a:t>
            </a:r>
          </a:p>
        </p:txBody>
      </p:sp>
    </p:spTree>
    <p:extLst>
      <p:ext uri="{BB962C8B-B14F-4D97-AF65-F5344CB8AC3E}">
        <p14:creationId xmlns:p14="http://schemas.microsoft.com/office/powerpoint/2010/main" val="1323943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36630-A3E1-29D3-8317-608585FF0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AEF09-67A4-8CB9-4042-38B78470E71F}"/>
              </a:ext>
            </a:extLst>
          </p:cNvPr>
          <p:cNvSpPr txBox="1"/>
          <p:nvPr/>
        </p:nvSpPr>
        <p:spPr>
          <a:xfrm>
            <a:off x="3047997" y="1089160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Equity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1B498-5D88-9C84-83CA-7C16405C11C6}"/>
              </a:ext>
            </a:extLst>
          </p:cNvPr>
          <p:cNvSpPr txBox="1"/>
          <p:nvPr/>
        </p:nvSpPr>
        <p:spPr>
          <a:xfrm>
            <a:off x="3047996" y="2465677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Training Opportunities/Feedback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11D6A-3149-8873-0BF5-8BE308E10615}"/>
              </a:ext>
            </a:extLst>
          </p:cNvPr>
          <p:cNvSpPr txBox="1"/>
          <p:nvPr/>
        </p:nvSpPr>
        <p:spPr>
          <a:xfrm>
            <a:off x="3047995" y="3842194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25% growth in enquiries answered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5C661-145D-625E-6AE8-25D079094335}"/>
              </a:ext>
            </a:extLst>
          </p:cNvPr>
          <p:cNvSpPr txBox="1"/>
          <p:nvPr/>
        </p:nvSpPr>
        <p:spPr>
          <a:xfrm>
            <a:off x="3047995" y="5218711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Trends and Patterns</a:t>
            </a:r>
          </a:p>
        </p:txBody>
      </p:sp>
    </p:spTree>
    <p:extLst>
      <p:ext uri="{BB962C8B-B14F-4D97-AF65-F5344CB8AC3E}">
        <p14:creationId xmlns:p14="http://schemas.microsoft.com/office/powerpoint/2010/main" val="21229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7410-8DA7-BD7C-CA16-C8D7AFD9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36" y="830924"/>
            <a:ext cx="8991403" cy="3346704"/>
          </a:xfrm>
        </p:spPr>
        <p:txBody>
          <a:bodyPr/>
          <a:lstStyle/>
          <a:p>
            <a:r>
              <a:rPr lang="en-GB" dirty="0"/>
              <a:t>Selling the idea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30A72-0C68-FA0C-278D-909280AF96FE}"/>
              </a:ext>
            </a:extLst>
          </p:cNvPr>
          <p:cNvSpPr txBox="1"/>
          <p:nvPr/>
        </p:nvSpPr>
        <p:spPr>
          <a:xfrm>
            <a:off x="934062" y="2211888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Away Day’s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13C5F-35F4-F6B8-3249-77E2FBE2A1A1}"/>
              </a:ext>
            </a:extLst>
          </p:cNvPr>
          <p:cNvSpPr txBox="1"/>
          <p:nvPr/>
        </p:nvSpPr>
        <p:spPr>
          <a:xfrm>
            <a:off x="934061" y="342654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1 to 1’s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88E14-2EB7-0E19-C38A-349F00142D78}"/>
              </a:ext>
            </a:extLst>
          </p:cNvPr>
          <p:cNvSpPr txBox="1"/>
          <p:nvPr/>
        </p:nvSpPr>
        <p:spPr>
          <a:xfrm>
            <a:off x="934061" y="4691112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Webinars</a:t>
            </a:r>
          </a:p>
        </p:txBody>
      </p:sp>
      <p:pic>
        <p:nvPicPr>
          <p:cNvPr id="7170" name="Picture 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3C997F8-B182-D191-9E2F-D4EF95B9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4" y="1861842"/>
            <a:ext cx="573405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2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74D7-9B2B-6392-4711-44C95ACC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808" y="1922305"/>
            <a:ext cx="7644384" cy="3346704"/>
          </a:xfrm>
        </p:spPr>
        <p:txBody>
          <a:bodyPr/>
          <a:lstStyle/>
          <a:p>
            <a:r>
              <a:rPr lang="en-GB" dirty="0"/>
              <a:t>Post enrolment 2025</a:t>
            </a:r>
          </a:p>
        </p:txBody>
      </p:sp>
    </p:spTree>
    <p:extLst>
      <p:ext uri="{BB962C8B-B14F-4D97-AF65-F5344CB8AC3E}">
        <p14:creationId xmlns:p14="http://schemas.microsoft.com/office/powerpoint/2010/main" val="236134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9DBE-9EB8-7FD9-2A47-B19B8D67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56" y="545789"/>
            <a:ext cx="7644384" cy="2344895"/>
          </a:xfrm>
        </p:spPr>
        <p:txBody>
          <a:bodyPr>
            <a:normAutofit/>
          </a:bodyPr>
          <a:lstStyle/>
          <a:p>
            <a:r>
              <a:rPr lang="en-GB" sz="4400" dirty="0"/>
              <a:t>30% Growth in Enquiries answered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82D959-4014-704D-A7F9-9A071862B081}"/>
              </a:ext>
            </a:extLst>
          </p:cNvPr>
          <p:cNvSpPr txBox="1">
            <a:spLocks/>
          </p:cNvSpPr>
          <p:nvPr/>
        </p:nvSpPr>
        <p:spPr>
          <a:xfrm>
            <a:off x="4785950" y="3429000"/>
            <a:ext cx="7644384" cy="3346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5400" b="1" kern="1200" cap="all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3BCB59-CF0C-14FB-FBA6-F33B7C4D3E66}"/>
              </a:ext>
            </a:extLst>
          </p:cNvPr>
          <p:cNvSpPr txBox="1">
            <a:spLocks/>
          </p:cNvSpPr>
          <p:nvPr/>
        </p:nvSpPr>
        <p:spPr>
          <a:xfrm>
            <a:off x="1413485" y="3520047"/>
            <a:ext cx="7644384" cy="2344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5400" b="1" kern="1200" cap="all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F80E13-E41F-F718-93F1-9875065138A1}"/>
              </a:ext>
            </a:extLst>
          </p:cNvPr>
          <p:cNvSpPr txBox="1">
            <a:spLocks/>
          </p:cNvSpPr>
          <p:nvPr/>
        </p:nvSpPr>
        <p:spPr>
          <a:xfrm>
            <a:off x="6126676" y="3124101"/>
            <a:ext cx="5862385" cy="31881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5400" b="1" kern="1200" cap="all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SLA Broken Twice &amp; returned within 12 hours</a:t>
            </a:r>
          </a:p>
        </p:txBody>
      </p:sp>
    </p:spTree>
    <p:extLst>
      <p:ext uri="{BB962C8B-B14F-4D97-AF65-F5344CB8AC3E}">
        <p14:creationId xmlns:p14="http://schemas.microsoft.com/office/powerpoint/2010/main" val="22487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6AA7F-FEDE-5403-9A90-CAE322ED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ACC4F0-2D63-F78A-4597-86DA471FCFCC}"/>
              </a:ext>
            </a:extLst>
          </p:cNvPr>
          <p:cNvSpPr txBox="1"/>
          <p:nvPr/>
        </p:nvSpPr>
        <p:spPr>
          <a:xfrm>
            <a:off x="3047997" y="1089160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Reflect &amp; Adapt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9DDAAD-D195-74A9-6D4A-F35765312134}"/>
              </a:ext>
            </a:extLst>
          </p:cNvPr>
          <p:cNvSpPr txBox="1"/>
          <p:nvPr/>
        </p:nvSpPr>
        <p:spPr>
          <a:xfrm>
            <a:off x="3047996" y="2465677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Data doesn’t stop at Enrolment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0941D-18AF-A0CE-708B-F95E71151D51}"/>
              </a:ext>
            </a:extLst>
          </p:cNvPr>
          <p:cNvSpPr txBox="1"/>
          <p:nvPr/>
        </p:nvSpPr>
        <p:spPr>
          <a:xfrm>
            <a:off x="3047995" y="3842194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Culture change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6BE22-CFDB-74FC-AC6E-942BB30E92F8}"/>
              </a:ext>
            </a:extLst>
          </p:cNvPr>
          <p:cNvSpPr txBox="1"/>
          <p:nvPr/>
        </p:nvSpPr>
        <p:spPr>
          <a:xfrm>
            <a:off x="3047995" y="5218711"/>
            <a:ext cx="743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Feedback, feedback, feedback</a:t>
            </a:r>
          </a:p>
        </p:txBody>
      </p:sp>
    </p:spTree>
    <p:extLst>
      <p:ext uri="{BB962C8B-B14F-4D97-AF65-F5344CB8AC3E}">
        <p14:creationId xmlns:p14="http://schemas.microsoft.com/office/powerpoint/2010/main" val="19142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ECE4B-BBE7-D6DF-E93F-362FEB73A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11" y="2590702"/>
            <a:ext cx="4050889" cy="3035808"/>
          </a:xfrm>
        </p:spPr>
        <p:txBody>
          <a:bodyPr/>
          <a:lstStyle/>
          <a:p>
            <a:r>
              <a:rPr lang="en-US" dirty="0"/>
              <a:t>Planning &amp; </a:t>
            </a:r>
            <a:r>
              <a:rPr lang="en-US" dirty="0" err="1"/>
              <a:t>Prioritising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9C272-FD94-5344-4D64-C502BDB8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59116"/>
            <a:ext cx="8115300" cy="6350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13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9A3BF58-5DB3-108A-6B68-E5983B3B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143" y="318935"/>
            <a:ext cx="5682061" cy="27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A4F277-7E90-CA69-961F-A5FB2A09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60" y="1138344"/>
            <a:ext cx="8879840" cy="43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1695AE-CC34-7EA4-2C80-B31C036E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32" y="3557060"/>
            <a:ext cx="5895041" cy="28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15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068E4-3917-5F8C-5F6B-8CA686095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EDA9360-07D9-9DAE-04F2-727C88BA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809744"/>
            <a:ext cx="8156448" cy="154533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venir Next LT Pro (Headings)"/>
              </a:rPr>
              <a:t>Training &amp; </a:t>
            </a:r>
            <a:r>
              <a:rPr lang="en-US" sz="3200" b="1" dirty="0" err="1">
                <a:latin typeface="Avenir Next LT Pro (Headings)"/>
              </a:rPr>
              <a:t>INsights</a:t>
            </a:r>
            <a:endParaRPr lang="en-US" sz="3200" b="1" dirty="0">
              <a:latin typeface="Avenir Next LT Pro (Headings)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1F276-AE4D-5572-72DC-902A907C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092628"/>
            <a:ext cx="10543032" cy="3136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396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FF82BA-3BB6-263F-7E1B-685CAB2D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929" y="513047"/>
            <a:ext cx="8156448" cy="154533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venir Next LT Pro (Headings)"/>
              </a:rPr>
              <a:t>Effective Rota’s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2B49C-CEA9-4A81-F6BE-13121482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12" y="2058383"/>
            <a:ext cx="6636775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604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ching robots by SorenWorks on Dribbble">
            <a:extLst>
              <a:ext uri="{FF2B5EF4-FFF2-40B4-BE49-F238E27FC236}">
                <a16:creationId xmlns:a16="http://schemas.microsoft.com/office/drawing/2014/main" id="{636B9A1A-8FA9-4E2C-17C3-A86348BD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39" y="637867"/>
            <a:ext cx="7443019" cy="55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96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797D48B-D8AA-E2FF-2EF7-AE2092C0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12192000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48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9F9DD-D487-69D8-3078-14905BAE5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02" y="1164630"/>
            <a:ext cx="10375888" cy="33202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8A2110-646D-869D-1F70-618FCA4EA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802">
            <a:off x="7478485" y="3690797"/>
            <a:ext cx="3831772" cy="26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9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E88B1-AD81-456E-B5B9-0B34FE27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985" y="2651072"/>
            <a:ext cx="9355197" cy="1555856"/>
          </a:xfrm>
        </p:spPr>
        <p:txBody>
          <a:bodyPr/>
          <a:lstStyle/>
          <a:p>
            <a:r>
              <a:rPr lang="en-GB" dirty="0"/>
              <a:t>Perception </a:t>
            </a:r>
          </a:p>
        </p:txBody>
      </p:sp>
    </p:spTree>
    <p:extLst>
      <p:ext uri="{BB962C8B-B14F-4D97-AF65-F5344CB8AC3E}">
        <p14:creationId xmlns:p14="http://schemas.microsoft.com/office/powerpoint/2010/main" val="174433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 the car moving onwards or backwards ? : r/gifs">
            <a:extLst>
              <a:ext uri="{FF2B5EF4-FFF2-40B4-BE49-F238E27FC236}">
                <a16:creationId xmlns:a16="http://schemas.microsoft.com/office/drawing/2014/main" id="{34A2B64E-61A6-5AB7-819F-5E974D8E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85725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32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alkers Salt &amp; Vinegar Crisps (32x32.5g)">
            <a:extLst>
              <a:ext uri="{FF2B5EF4-FFF2-40B4-BE49-F238E27FC236}">
                <a16:creationId xmlns:a16="http://schemas.microsoft.com/office/drawing/2014/main" id="{929A0B97-6574-32BE-9A70-F18C0F62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member Rich Uncle Pennybags - Freddie deBoer">
            <a:extLst>
              <a:ext uri="{FF2B5EF4-FFF2-40B4-BE49-F238E27FC236}">
                <a16:creationId xmlns:a16="http://schemas.microsoft.com/office/drawing/2014/main" id="{2AD0875B-25CC-E652-459C-B0EE024B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62075"/>
            <a:ext cx="5715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4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88EE20-F9F1-42D2-A1A9-69B68821C522}"/>
              </a:ext>
            </a:extLst>
          </p:cNvPr>
          <p:cNvSpPr txBox="1"/>
          <p:nvPr/>
        </p:nvSpPr>
        <p:spPr>
          <a:xfrm>
            <a:off x="2949677" y="1108898"/>
            <a:ext cx="7433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‘</a:t>
            </a:r>
            <a:r>
              <a:rPr lang="en-GB" sz="3200" b="1" dirty="0">
                <a:solidFill>
                  <a:schemeClr val="bg1"/>
                </a:solidFill>
              </a:rPr>
              <a:t>Staff will never accept Targets/KPI’s – It’s micromanagement’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78CC4-356B-8C34-9750-0EE82913FC5E}"/>
              </a:ext>
            </a:extLst>
          </p:cNvPr>
          <p:cNvSpPr txBox="1"/>
          <p:nvPr/>
        </p:nvSpPr>
        <p:spPr>
          <a:xfrm>
            <a:off x="2949677" y="2773007"/>
            <a:ext cx="7433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‘We know that X does less than anybody, it is what it is’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A9E51-0EB4-1077-6C35-FC852512ACEA}"/>
              </a:ext>
            </a:extLst>
          </p:cNvPr>
          <p:cNvSpPr txBox="1"/>
          <p:nvPr/>
        </p:nvSpPr>
        <p:spPr>
          <a:xfrm>
            <a:off x="2949677" y="4437116"/>
            <a:ext cx="7433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‘Enrolment is our busiest time, so SLA’s go out the window’</a:t>
            </a:r>
          </a:p>
        </p:txBody>
      </p:sp>
    </p:spTree>
    <p:extLst>
      <p:ext uri="{BB962C8B-B14F-4D97-AF65-F5344CB8AC3E}">
        <p14:creationId xmlns:p14="http://schemas.microsoft.com/office/powerpoint/2010/main" val="370720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rning Back Time GIFs | Tenor">
            <a:extLst>
              <a:ext uri="{FF2B5EF4-FFF2-40B4-BE49-F238E27FC236}">
                <a16:creationId xmlns:a16="http://schemas.microsoft.com/office/drawing/2014/main" id="{C2E59C1A-B97A-AF8B-DEC2-148A8FF0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40" y="1301160"/>
            <a:ext cx="6040320" cy="425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207F0D-CCCD-3C34-9F7F-3C19F530C26F}"/>
              </a:ext>
            </a:extLst>
          </p:cNvPr>
          <p:cNvSpPr txBox="1"/>
          <p:nvPr/>
        </p:nvSpPr>
        <p:spPr>
          <a:xfrm>
            <a:off x="4486769" y="594853"/>
            <a:ext cx="54962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Parchment" panose="03040602040708040804" pitchFamily="66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668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GradientRise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Custom 3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" id="{FF74CFCA-15A8-4A19-8791-A4B07AC19AED}" vid="{4F1DA30D-FBF7-47F9-8AB5-ACED5332D3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293</Words>
  <Application>Microsoft Office PowerPoint</Application>
  <PresentationFormat>Widescreen</PresentationFormat>
  <Paragraphs>62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Avenir Next LT Pro</vt:lpstr>
      <vt:lpstr>Avenir Next LT Pro (Headings)</vt:lpstr>
      <vt:lpstr>Avenir Next LT Pro Light</vt:lpstr>
      <vt:lpstr>Neue Haas Grotesk Text Pro</vt:lpstr>
      <vt:lpstr>Parchment</vt:lpstr>
      <vt:lpstr>GradientRise</vt:lpstr>
      <vt:lpstr>PowerPoint Presentation</vt:lpstr>
      <vt:lpstr>PowerPoint Presentation</vt:lpstr>
      <vt:lpstr>PowerPoint Presentation</vt:lpstr>
      <vt:lpstr>PowerPoint Presentation</vt:lpstr>
      <vt:lpstr>Perception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KPI?</vt:lpstr>
      <vt:lpstr>Reflect, review and look for oppurtunies</vt:lpstr>
      <vt:lpstr>PowerPoint Presentation</vt:lpstr>
      <vt:lpstr>KPI – 1   45% of digital engagement to be live-chat</vt:lpstr>
      <vt:lpstr>PowerPoint Presentation</vt:lpstr>
      <vt:lpstr>PowerPoint Presentation</vt:lpstr>
      <vt:lpstr>PowerPoint Presentation</vt:lpstr>
      <vt:lpstr>KPI – 2   67.5% of enquiries answered at 1st Line</vt:lpstr>
      <vt:lpstr>PowerPoint Presentation</vt:lpstr>
      <vt:lpstr>PowerPoint Presentation</vt:lpstr>
      <vt:lpstr>The ‘Controversial’ one</vt:lpstr>
      <vt:lpstr>PowerPoint Presentation</vt:lpstr>
      <vt:lpstr>KPI – 2   Staff to answer 4.5 enquiries per hour</vt:lpstr>
      <vt:lpstr>PowerPoint Presentation</vt:lpstr>
      <vt:lpstr>Selling the idea</vt:lpstr>
      <vt:lpstr>Post enrolment 2025</vt:lpstr>
      <vt:lpstr>30% Growth in Enquiries answered</vt:lpstr>
      <vt:lpstr>PowerPoint Presentation</vt:lpstr>
      <vt:lpstr>Planning &amp; Prioritising</vt:lpstr>
      <vt:lpstr>Training &amp; INsights</vt:lpstr>
      <vt:lpstr>Effective Rota’s</vt:lpstr>
      <vt:lpstr>PowerPoint Presentation</vt:lpstr>
      <vt:lpstr>PowerPoint Presentation</vt:lpstr>
    </vt:vector>
  </TitlesOfParts>
  <Company>University of Westminster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Newman-Shah</dc:creator>
  <cp:lastModifiedBy>Alan Doherty</cp:lastModifiedBy>
  <cp:revision>2</cp:revision>
  <dcterms:created xsi:type="dcterms:W3CDTF">2025-11-19T09:57:56Z</dcterms:created>
  <dcterms:modified xsi:type="dcterms:W3CDTF">2025-11-24T10:18:43Z</dcterms:modified>
</cp:coreProperties>
</file>